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93" r:id="rId3"/>
    <p:sldId id="424" r:id="rId4"/>
    <p:sldId id="542" r:id="rId5"/>
    <p:sldId id="539" r:id="rId6"/>
    <p:sldId id="739" r:id="rId7"/>
    <p:sldId id="740" r:id="rId8"/>
    <p:sldId id="741" r:id="rId9"/>
    <p:sldId id="742" r:id="rId10"/>
    <p:sldId id="770" r:id="rId11"/>
    <p:sldId id="771" r:id="rId12"/>
    <p:sldId id="772" r:id="rId13"/>
    <p:sldId id="773" r:id="rId14"/>
    <p:sldId id="774" r:id="rId15"/>
    <p:sldId id="743" r:id="rId16"/>
    <p:sldId id="746" r:id="rId17"/>
    <p:sldId id="775" r:id="rId18"/>
    <p:sldId id="776" r:id="rId19"/>
    <p:sldId id="745" r:id="rId20"/>
    <p:sldId id="747" r:id="rId21"/>
    <p:sldId id="749" r:id="rId22"/>
    <p:sldId id="750" r:id="rId23"/>
    <p:sldId id="751" r:id="rId24"/>
    <p:sldId id="752" r:id="rId25"/>
    <p:sldId id="753" r:id="rId26"/>
    <p:sldId id="754" r:id="rId27"/>
    <p:sldId id="675" r:id="rId28"/>
    <p:sldId id="755" r:id="rId29"/>
    <p:sldId id="757" r:id="rId30"/>
    <p:sldId id="758" r:id="rId31"/>
    <p:sldId id="759" r:id="rId32"/>
    <p:sldId id="756" r:id="rId33"/>
    <p:sldId id="760" r:id="rId34"/>
    <p:sldId id="671" r:id="rId35"/>
    <p:sldId id="777" r:id="rId36"/>
    <p:sldId id="761" r:id="rId37"/>
    <p:sldId id="762" r:id="rId38"/>
    <p:sldId id="763" r:id="rId39"/>
    <p:sldId id="672" r:id="rId40"/>
    <p:sldId id="764" r:id="rId41"/>
    <p:sldId id="765" r:id="rId42"/>
    <p:sldId id="766" r:id="rId43"/>
    <p:sldId id="767" r:id="rId44"/>
    <p:sldId id="768" r:id="rId45"/>
    <p:sldId id="769" r:id="rId4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9CA"/>
    <a:srgbClr val="F2F2F2"/>
    <a:srgbClr val="163856"/>
    <a:srgbClr val="FFF2CC"/>
    <a:srgbClr val="FFFFFF"/>
    <a:srgbClr val="1F4E79"/>
    <a:srgbClr val="A9D18E"/>
    <a:srgbClr val="D1D7E1"/>
    <a:srgbClr val="C5E2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9" autoAdjust="0"/>
    <p:restoredTop sz="94660"/>
  </p:normalViewPr>
  <p:slideViewPr>
    <p:cSldViewPr snapToGrid="0">
      <p:cViewPr varScale="1">
        <p:scale>
          <a:sx n="94" d="100"/>
          <a:sy n="94" d="100"/>
        </p:scale>
        <p:origin x="26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14/06/2015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212272" y="256331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220294" y="3221039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Crer se Ele corresponder à sua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Retângulo 3"/>
          <p:cNvSpPr/>
          <p:nvPr/>
        </p:nvSpPr>
        <p:spPr>
          <a:xfrm>
            <a:off x="228316" y="3782510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4 – Conclusão: Jesus é aquele que avalia a fé (</a:t>
            </a:r>
            <a:r>
              <a:rPr lang="pt-BR" sz="2600" b="1" dirty="0" smtClean="0">
                <a:solidFill>
                  <a:srgbClr val="C00000"/>
                </a:solidFill>
              </a:rPr>
              <a:t>2.23-25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086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495302" y="69790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Bloco: construção de uma fé genuína (</a:t>
            </a:r>
            <a:r>
              <a:rPr lang="pt-BR" sz="2800" b="1" dirty="0" smtClean="0">
                <a:solidFill>
                  <a:srgbClr val="C00000"/>
                </a:solidFill>
              </a:rPr>
              <a:t>3.1-21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94199" y="1221129"/>
            <a:ext cx="8065504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É uma ação graciosa de Deus (</a:t>
            </a:r>
            <a:r>
              <a:rPr lang="pt-BR" sz="2500" dirty="0" smtClean="0">
                <a:solidFill>
                  <a:srgbClr val="C00000"/>
                </a:solidFill>
              </a:rPr>
              <a:t>3.1-3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(Impressão de Nicodemos)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Regenera espiritualmente (</a:t>
            </a:r>
            <a:r>
              <a:rPr lang="pt-BR" sz="2500" dirty="0" smtClean="0">
                <a:solidFill>
                  <a:srgbClr val="C00000"/>
                </a:solidFill>
              </a:rPr>
              <a:t>3.4-8</a:t>
            </a:r>
            <a:r>
              <a:rPr lang="pt-BR" sz="2500" dirty="0" smtClean="0"/>
              <a:t>)</a:t>
            </a:r>
          </a:p>
          <a:p>
            <a:r>
              <a:rPr lang="pt-BR" sz="2500" i="1" dirty="0">
                <a:solidFill>
                  <a:srgbClr val="0070C0"/>
                </a:solidFill>
              </a:rPr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(Resposta de Jesus)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É um milagre (</a:t>
            </a:r>
            <a:r>
              <a:rPr lang="pt-BR" sz="2500" dirty="0" smtClean="0">
                <a:solidFill>
                  <a:srgbClr val="C00000"/>
                </a:solidFill>
              </a:rPr>
              <a:t>3.9-15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(Conclusão de Jesus)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Salva um mundo e condena o outro (</a:t>
            </a:r>
            <a:r>
              <a:rPr lang="pt-BR" sz="2500" dirty="0" smtClean="0">
                <a:solidFill>
                  <a:srgbClr val="C00000"/>
                </a:solidFill>
              </a:rPr>
              <a:t>3.16-21</a:t>
            </a:r>
            <a:r>
              <a:rPr lang="pt-BR" sz="2500" dirty="0"/>
              <a:t>) </a:t>
            </a:r>
            <a:endParaRPr lang="pt-BR" sz="2500" dirty="0" smtClean="0"/>
          </a:p>
          <a:p>
            <a:r>
              <a:rPr lang="pt-BR" sz="2500" dirty="0" smtClean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(Explicação do evangelista)</a:t>
            </a:r>
          </a:p>
          <a:p>
            <a:r>
              <a:rPr lang="pt-BR" sz="2500" dirty="0">
                <a:solidFill>
                  <a:srgbClr val="FF0000"/>
                </a:solidFill>
              </a:rPr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1301809"/>
            <a:ext cx="0" cy="268248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065568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2º </a:t>
            </a:r>
            <a:endParaRPr lang="pt-BR" sz="35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3.1-15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736" y="2721553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3.9-15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Esclarecimentos sobre a fé genuína – reconstruindo a fé no Salvador.</a:t>
            </a:r>
          </a:p>
        </p:txBody>
      </p:sp>
      <p:sp>
        <p:nvSpPr>
          <p:cNvPr id="14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A fé é uma manifestação da graça de Deus  (</a:t>
            </a:r>
            <a:r>
              <a:rPr lang="pt-BR" sz="2600" b="1" dirty="0" smtClean="0">
                <a:solidFill>
                  <a:srgbClr val="C00000"/>
                </a:solidFill>
              </a:rPr>
              <a:t>3.1-3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84059" y="2902391"/>
            <a:ext cx="9097537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genuína é no coração a ação da graça divina!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16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Esclarecimentos sobre a fé genuína – reconstruindo a fé no Salvador.</a:t>
            </a:r>
          </a:p>
        </p:txBody>
      </p:sp>
      <p:sp>
        <p:nvSpPr>
          <p:cNvPr id="14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A fé é uma manifestação da graça de Deus  (</a:t>
            </a:r>
            <a:r>
              <a:rPr lang="pt-BR" sz="2600" b="1" dirty="0" smtClean="0">
                <a:solidFill>
                  <a:srgbClr val="C00000"/>
                </a:solidFill>
              </a:rPr>
              <a:t>3.1-3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Retângulo 3"/>
          <p:cNvSpPr/>
          <p:nvPr/>
        </p:nvSpPr>
        <p:spPr>
          <a:xfrm>
            <a:off x="222292" y="2337024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A fé é uma manifestação da vida de Deus  (</a:t>
            </a:r>
            <a:r>
              <a:rPr lang="pt-BR" sz="2600" b="1" dirty="0" smtClean="0">
                <a:solidFill>
                  <a:srgbClr val="C00000"/>
                </a:solidFill>
              </a:rPr>
              <a:t>3.4-8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55" y="2939873"/>
            <a:ext cx="9097537" cy="39549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7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a regeneração só pode ser divina!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150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Esclarecimentos sobre a fé genuína – reconstruindo a fé no Salvador.</a:t>
            </a:r>
          </a:p>
        </p:txBody>
      </p:sp>
      <p:sp>
        <p:nvSpPr>
          <p:cNvPr id="14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A fé é uma manifestação da graça de Deus  (</a:t>
            </a:r>
            <a:r>
              <a:rPr lang="pt-BR" sz="2600" b="1" dirty="0" smtClean="0">
                <a:solidFill>
                  <a:srgbClr val="C00000"/>
                </a:solidFill>
              </a:rPr>
              <a:t>3.1-3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Retângulo 3"/>
          <p:cNvSpPr/>
          <p:nvPr/>
        </p:nvSpPr>
        <p:spPr>
          <a:xfrm>
            <a:off x="222292" y="2337024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A fé é uma manifestação da vida de Deus  (</a:t>
            </a:r>
            <a:r>
              <a:rPr lang="pt-BR" sz="2600" b="1" dirty="0" smtClean="0">
                <a:solidFill>
                  <a:srgbClr val="C00000"/>
                </a:solidFill>
              </a:rPr>
              <a:t>3.4-8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219571" y="2709859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84059" y="3291213"/>
            <a:ext cx="9221379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há fé genuína e se há regeneração divina, então deve haver mudança de vida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474" y="3196037"/>
            <a:ext cx="8597099" cy="324704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Fé: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>
                <a:solidFill>
                  <a:schemeClr val="bg1"/>
                </a:solidFill>
              </a:rPr>
              <a:t>P</a:t>
            </a:r>
            <a:r>
              <a:rPr lang="pt-BR" sz="5000" dirty="0" smtClean="0">
                <a:solidFill>
                  <a:schemeClr val="bg1"/>
                </a:solidFill>
              </a:rPr>
              <a:t>recisa ser avaliada.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 ser purificada.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 resultar em adoração.</a:t>
            </a:r>
            <a:endParaRPr lang="pt-BR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84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4207" y="749084"/>
            <a:ext cx="86538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que a salvação causou em você?</a:t>
            </a:r>
            <a:endParaRPr lang="pt-BR" sz="5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1116" y="2534188"/>
            <a:ext cx="86538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que a salvação ainda causa em sua vida?</a:t>
            </a:r>
            <a:endParaRPr lang="pt-BR" sz="5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857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80925" y="7163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4059" y="3438165"/>
            <a:ext cx="9221379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há fé genuína e se há regeneração divina, então deve haver mudança de vida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31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3.1-15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736" y="2721553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3.9-15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53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0131" y="385320"/>
            <a:ext cx="8943869" cy="611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Deus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fazes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>
              <a:lnSpc>
                <a:spcPct val="107000"/>
              </a:lnSpc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Em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se alguém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não nascer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novo, não pode ver o reino de Deus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000" dirty="0" smtClean="0">
                <a:solidFill>
                  <a:srgbClr val="FF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Perguntou-lhe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Nicodemos: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Como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um homem nascer, sendo velho?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porventura, voltar ao ventre materno e nascer segunda vez?</a:t>
            </a:r>
          </a:p>
        </p:txBody>
      </p:sp>
    </p:spTree>
    <p:extLst>
      <p:ext uri="{BB962C8B-B14F-4D97-AF65-F5344CB8AC3E}">
        <p14:creationId xmlns:p14="http://schemas.microsoft.com/office/powerpoint/2010/main" val="329446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0131" y="597591"/>
            <a:ext cx="8735785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Respondeu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Jesus: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Em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digo: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quem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nascer da água e do Espírito não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pode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entrar no reino de Deus.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6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nascido da carne é carne; e o que é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nascido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Espírito é espírito.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te admires de eu te dizer: importa-vos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nascer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novo.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8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vento sopra onde quer, ouves a sua voz,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mas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sabes donde vem, nem para onde vai;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assim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todo o que é nascido do Espírito.</a:t>
            </a:r>
          </a:p>
        </p:txBody>
      </p:sp>
    </p:spTree>
    <p:extLst>
      <p:ext uri="{BB962C8B-B14F-4D97-AF65-F5344CB8AC3E}">
        <p14:creationId xmlns:p14="http://schemas.microsoft.com/office/powerpoint/2010/main" val="307508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110323" y="165895"/>
            <a:ext cx="9033677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lhe perguntou Nicodemos: </a:t>
            </a: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Como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suceder isto? </a:t>
            </a: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Acudiu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Jesus: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-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 mestre em Israel e não compreendes estas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coisas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 nós dizemos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	que 	sabemos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testificamos o que temos visto;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	aceitais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nosso testemunho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Se, tratando de coisas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terrenas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não me credes,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crereis, se vos falar das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celestiais? 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Ora, ninguém subiu ao céu, senão aquele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 lá desceu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saber, o Filho do Homem que está no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céu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do modo por que Moisés levantou a serpente no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deserto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assim importa que o Filho do Homem seja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levantado, 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todo o que nele crê tenha a vida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eterna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890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80925" y="7163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4059" y="3438165"/>
            <a:ext cx="9221379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há fé genuína e se há regeneração divina, então deve haver mudança de vida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207" y="1369569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somos diante de Deus.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1485" y="1881197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Deus é diante de nós.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598" y="2400990"/>
            <a:ext cx="8916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o evangelho que conhecemos e pregamos.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91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isso respondeu Nicodemos e disse a ele: </a:t>
            </a:r>
          </a:p>
          <a:p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Tú és mestre de Israel, e não sabes isto?</a:t>
            </a:r>
          </a:p>
        </p:txBody>
      </p:sp>
    </p:spTree>
    <p:extLst>
      <p:ext uri="{BB962C8B-B14F-4D97-AF65-F5344CB8AC3E}">
        <p14:creationId xmlns:p14="http://schemas.microsoft.com/office/powerpoint/2010/main" val="1653370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Tú és mestre de Israel, e não sabes isto?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7951" y="784366"/>
            <a:ext cx="2702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Nicodemos -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4968" y="839108"/>
            <a:ext cx="692574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 és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Mestre vindo da parte de Deus</a:t>
            </a:r>
            <a:endParaRPr lang="pt-BR" sz="2700" dirty="0"/>
          </a:p>
        </p:txBody>
      </p:sp>
      <p:sp>
        <p:nvSpPr>
          <p:cNvPr id="7" name="TextBox 6"/>
          <p:cNvSpPr txBox="1"/>
          <p:nvPr/>
        </p:nvSpPr>
        <p:spPr>
          <a:xfrm>
            <a:off x="7890674" y="1601698"/>
            <a:ext cx="126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- Jesus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606" y="1422803"/>
            <a:ext cx="7815133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/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alguém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nascer de novo,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pode</a:t>
            </a:r>
            <a:r>
              <a:rPr lang="pt-BR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 o reino de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(impossível)</a:t>
            </a:r>
            <a:endParaRPr lang="pt-BR" sz="2700" dirty="0"/>
          </a:p>
        </p:txBody>
      </p:sp>
      <p:sp>
        <p:nvSpPr>
          <p:cNvPr id="9" name="TextBox 8"/>
          <p:cNvSpPr txBox="1"/>
          <p:nvPr/>
        </p:nvSpPr>
        <p:spPr>
          <a:xfrm>
            <a:off x="-10674" y="2520639"/>
            <a:ext cx="2702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Nicodemos -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70885" y="2564529"/>
            <a:ext cx="690982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 Como </a:t>
            </a:r>
            <a:r>
              <a:rPr lang="pt-BR" sz="28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...? (absurdo)</a:t>
            </a:r>
            <a:endParaRPr lang="pt-BR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7875369" y="3310312"/>
            <a:ext cx="126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- Jesus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9014" y="3163528"/>
            <a:ext cx="7938859" cy="86177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/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não nascer da água e do Espírito </a:t>
            </a:r>
            <a:r>
              <a:rPr lang="pt-BR" sz="25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</a:t>
            </a:r>
            <a:r>
              <a:rPr lang="pt-BR" sz="25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entrar no reino de Deus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(espiritual – impossível ao homem) 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8917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9" grpId="0"/>
      <p:bldP spid="10" grpId="0" animBg="1"/>
      <p:bldP spid="13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isto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Tú és mestre de Israel, e não sabes isto?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7951" y="784366"/>
            <a:ext cx="2702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Nicodemos -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4968" y="839108"/>
            <a:ext cx="692574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 és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Mestre vindo da parte de Deus</a:t>
            </a:r>
            <a:endParaRPr lang="pt-BR" sz="2700" dirty="0"/>
          </a:p>
        </p:txBody>
      </p:sp>
      <p:sp>
        <p:nvSpPr>
          <p:cNvPr id="7" name="TextBox 6"/>
          <p:cNvSpPr txBox="1"/>
          <p:nvPr/>
        </p:nvSpPr>
        <p:spPr>
          <a:xfrm>
            <a:off x="7890674" y="1601698"/>
            <a:ext cx="126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- Jesus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606" y="1422803"/>
            <a:ext cx="7815133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/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alguém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nascer de novo,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pode</a:t>
            </a:r>
            <a:r>
              <a:rPr lang="pt-BR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 o reino de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(impossível)</a:t>
            </a:r>
            <a:endParaRPr lang="pt-BR" sz="2700" dirty="0"/>
          </a:p>
        </p:txBody>
      </p:sp>
      <p:sp>
        <p:nvSpPr>
          <p:cNvPr id="9" name="TextBox 8"/>
          <p:cNvSpPr txBox="1"/>
          <p:nvPr/>
        </p:nvSpPr>
        <p:spPr>
          <a:xfrm>
            <a:off x="-10674" y="2520639"/>
            <a:ext cx="2702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Nicodemos -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70885" y="2564529"/>
            <a:ext cx="690982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 Como </a:t>
            </a:r>
            <a:r>
              <a:rPr lang="pt-BR" sz="28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...? (absurdo)</a:t>
            </a:r>
            <a:endParaRPr lang="pt-BR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7875369" y="3310312"/>
            <a:ext cx="126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- Jesus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9014" y="3163528"/>
            <a:ext cx="7938859" cy="86177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/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não nascer da água e do Espírito </a:t>
            </a:r>
            <a:r>
              <a:rPr lang="pt-BR" sz="25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</a:t>
            </a:r>
            <a:r>
              <a:rPr lang="pt-BR" sz="25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entrar no reino de Deus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(espiritual – impossível ao homem) </a:t>
            </a:r>
            <a:endParaRPr lang="pt-BR" sz="2500" dirty="0"/>
          </a:p>
        </p:txBody>
      </p:sp>
      <p:sp>
        <p:nvSpPr>
          <p:cNvPr id="17" name="TextBox 16"/>
          <p:cNvSpPr txBox="1"/>
          <p:nvPr/>
        </p:nvSpPr>
        <p:spPr>
          <a:xfrm>
            <a:off x="-26591" y="4036379"/>
            <a:ext cx="2702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Nicodemos -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54968" y="4080269"/>
            <a:ext cx="690982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(9) Como </a:t>
            </a:r>
            <a:r>
              <a:rPr lang="pt-BR" sz="28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acontecer isto? (absurdo)</a:t>
            </a:r>
            <a:endParaRPr lang="pt-BR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24545" y="921509"/>
            <a:ext cx="8409214" cy="41395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r>
              <a:rPr lang="pt-BR" sz="3500" dirty="0" smtClean="0">
                <a:solidFill>
                  <a:srgbClr val="FFFF00"/>
                </a:solidFill>
              </a:rPr>
              <a:t>Pergunta-se muito:</a:t>
            </a:r>
            <a:r>
              <a:rPr lang="pt-BR" sz="3500" dirty="0" smtClean="0">
                <a:solidFill>
                  <a:schemeClr val="bg1"/>
                </a:solidFill>
              </a:rPr>
              <a:t> </a:t>
            </a:r>
            <a:r>
              <a:rPr lang="pt-BR" sz="3500" dirty="0" smtClean="0">
                <a:solidFill>
                  <a:schemeClr val="bg1"/>
                </a:solidFill>
              </a:rPr>
              <a:t>como explicar a salvação que vem de Deus e a responsabilidade humana?</a:t>
            </a:r>
          </a:p>
          <a:p>
            <a:pPr algn="ctr"/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3086" y="3142716"/>
            <a:ext cx="6149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bg1"/>
                </a:solidFill>
              </a:rPr>
              <a:t>RE:</a:t>
            </a:r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45178" y="3156248"/>
            <a:ext cx="51129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FFFF00"/>
                </a:solidFill>
              </a:rPr>
              <a:t>MILAGRE</a:t>
            </a:r>
            <a:endParaRPr lang="pt-BR" sz="35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2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isto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Tú és mestre de Israel, e não sabes isto?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7951" y="784366"/>
            <a:ext cx="2702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Nicodemos -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4968" y="839108"/>
            <a:ext cx="692574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 és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Mestre vindo da parte de Deus</a:t>
            </a:r>
            <a:endParaRPr lang="pt-BR" sz="2700" dirty="0"/>
          </a:p>
        </p:txBody>
      </p:sp>
      <p:sp>
        <p:nvSpPr>
          <p:cNvPr id="7" name="TextBox 6"/>
          <p:cNvSpPr txBox="1"/>
          <p:nvPr/>
        </p:nvSpPr>
        <p:spPr>
          <a:xfrm>
            <a:off x="7890674" y="1601698"/>
            <a:ext cx="126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- Jesus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606" y="1422803"/>
            <a:ext cx="7815133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/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alguém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nascer de novo, </a:t>
            </a:r>
            <a:r>
              <a:rPr lang="pt-BR" sz="27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pode</a:t>
            </a:r>
            <a:r>
              <a:rPr lang="pt-BR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 o reino de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(impossível)</a:t>
            </a:r>
            <a:endParaRPr lang="pt-BR" sz="2700" dirty="0"/>
          </a:p>
        </p:txBody>
      </p:sp>
      <p:sp>
        <p:nvSpPr>
          <p:cNvPr id="9" name="TextBox 8"/>
          <p:cNvSpPr txBox="1"/>
          <p:nvPr/>
        </p:nvSpPr>
        <p:spPr>
          <a:xfrm>
            <a:off x="-10674" y="2520639"/>
            <a:ext cx="2702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Nicodemos -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70885" y="2564529"/>
            <a:ext cx="690982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 Como </a:t>
            </a:r>
            <a:r>
              <a:rPr lang="pt-BR" sz="28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...? (absurdo)</a:t>
            </a:r>
            <a:endParaRPr lang="pt-BR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7875369" y="3310312"/>
            <a:ext cx="126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- Jesus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9014" y="3163528"/>
            <a:ext cx="7938859" cy="86177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/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não nascer da água e do Espírito </a:t>
            </a:r>
            <a:r>
              <a:rPr lang="pt-BR" sz="25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</a:t>
            </a:r>
            <a:r>
              <a:rPr lang="pt-BR" sz="25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entrar no reino de Deus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(espiritual – impossível ao homem) </a:t>
            </a:r>
            <a:endParaRPr lang="pt-BR" sz="2500" dirty="0"/>
          </a:p>
        </p:txBody>
      </p:sp>
      <p:sp>
        <p:nvSpPr>
          <p:cNvPr id="17" name="TextBox 16"/>
          <p:cNvSpPr txBox="1"/>
          <p:nvPr/>
        </p:nvSpPr>
        <p:spPr>
          <a:xfrm>
            <a:off x="-26591" y="4036379"/>
            <a:ext cx="27023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rgbClr val="C00000"/>
                </a:solidFill>
              </a:rPr>
              <a:t>Nicodemos - </a:t>
            </a:r>
            <a:endParaRPr lang="pt-BR" sz="3000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54968" y="4080269"/>
            <a:ext cx="690982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(9) Como </a:t>
            </a:r>
            <a:r>
              <a:rPr lang="pt-BR" sz="2800" b="1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acontecer isto? (absurdo)</a:t>
            </a:r>
            <a:endParaRPr lang="pt-BR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59442" y="839108"/>
            <a:ext cx="8409214" cy="306237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r>
              <a:rPr lang="pt-BR" sz="3500" dirty="0" smtClean="0">
                <a:solidFill>
                  <a:schemeClr val="bg1"/>
                </a:solidFill>
              </a:rPr>
              <a:t>“Ao olhar para um perdido, não devemos questionar a Deus o porquê de não estarem aqui, mas perplexos </a:t>
            </a:r>
            <a:r>
              <a:rPr lang="pt-BR" sz="3500" dirty="0" smtClean="0">
                <a:solidFill>
                  <a:schemeClr val="bg1"/>
                </a:solidFill>
              </a:rPr>
              <a:t>perguntarmos </a:t>
            </a:r>
            <a:r>
              <a:rPr lang="pt-BR" sz="3500" dirty="0" smtClean="0">
                <a:solidFill>
                  <a:schemeClr val="bg1"/>
                </a:solidFill>
              </a:rPr>
              <a:t>o porquê de não estarmos lá.”</a:t>
            </a:r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178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isso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Tú és mestre de Israel, e não sabes isto?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59198"/>
            <a:ext cx="9136049" cy="493981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Jesus: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  <a:endParaRPr lang="pt-BR" sz="5500" dirty="0">
              <a:solidFill>
                <a:schemeClr val="bg1"/>
              </a:solidFill>
            </a:endParaRPr>
          </a:p>
          <a:p>
            <a:endParaRPr lang="pt-BR" sz="3000" i="1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407" y="1632858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>
                <a:solidFill>
                  <a:schemeClr val="bg1"/>
                </a:solidFill>
              </a:rPr>
              <a:t>Pergunta</a:t>
            </a:r>
            <a:r>
              <a:rPr lang="pt-BR" sz="2700" i="1" dirty="0" smtClean="0">
                <a:solidFill>
                  <a:schemeClr val="bg1"/>
                </a:solidFill>
              </a:rPr>
              <a:t>...!</a:t>
            </a:r>
            <a:endParaRPr lang="pt-BR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2644802" y="1644492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Questionar a fé.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7951" y="2885749"/>
            <a:ext cx="9136049" cy="2400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Lc 20.41-44 </a:t>
            </a:r>
          </a:p>
          <a:p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latin typeface="+mj-lt"/>
              </a:rPr>
              <a:t>Mas Jesus lhes perguntou: Como podem dizer que o Cristo é filho de Davi</a:t>
            </a:r>
            <a:r>
              <a:rPr lang="pt-BR" sz="2500" dirty="0" smtClean="0">
                <a:latin typeface="+mj-lt"/>
              </a:rPr>
              <a:t>?   Visto </a:t>
            </a:r>
            <a:r>
              <a:rPr lang="pt-BR" sz="2500" dirty="0">
                <a:latin typeface="+mj-lt"/>
              </a:rPr>
              <a:t>como o próprio Davi afirma no livro dos Salmos: Disse o Senhor ao meu Senhor: Assenta-te à minha direita</a:t>
            </a:r>
            <a:r>
              <a:rPr lang="pt-BR" sz="2500" dirty="0" smtClean="0">
                <a:latin typeface="+mj-lt"/>
              </a:rPr>
              <a:t>, até </a:t>
            </a:r>
            <a:r>
              <a:rPr lang="pt-BR" sz="2500" dirty="0">
                <a:latin typeface="+mj-lt"/>
              </a:rPr>
              <a:t>que eu ponha os teus inimigos por estrado dos teus pés.</a:t>
            </a:r>
          </a:p>
          <a:p>
            <a:r>
              <a:rPr lang="pt-BR" sz="2500" dirty="0" smtClean="0">
                <a:latin typeface="+mj-lt"/>
              </a:rPr>
              <a:t>Assim</a:t>
            </a:r>
            <a:r>
              <a:rPr lang="pt-BR" sz="2500" dirty="0">
                <a:latin typeface="+mj-lt"/>
              </a:rPr>
              <a:t>, pois, Davi lhe chama Senhor, e como pode ser ele seu filho?</a:t>
            </a:r>
          </a:p>
        </p:txBody>
      </p:sp>
    </p:spTree>
    <p:extLst>
      <p:ext uri="{BB962C8B-B14F-4D97-AF65-F5344CB8AC3E}">
        <p14:creationId xmlns:p14="http://schemas.microsoft.com/office/powerpoint/2010/main" val="287010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26" grpId="0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isso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Tú és mestre de Israel, e não sabes isto?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59198"/>
            <a:ext cx="9136049" cy="493981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Jesus: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  <a:endParaRPr lang="pt-BR" sz="5500" dirty="0">
              <a:solidFill>
                <a:schemeClr val="bg1"/>
              </a:solidFill>
            </a:endParaRPr>
          </a:p>
          <a:p>
            <a:endParaRPr lang="pt-BR" sz="3000" i="1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407" y="1632858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>
                <a:solidFill>
                  <a:schemeClr val="bg1"/>
                </a:solidFill>
              </a:rPr>
              <a:t>Pergunta</a:t>
            </a:r>
            <a:r>
              <a:rPr lang="pt-BR" sz="2700" i="1" dirty="0" smtClean="0">
                <a:solidFill>
                  <a:schemeClr val="bg1"/>
                </a:solidFill>
              </a:rPr>
              <a:t>...!</a:t>
            </a:r>
            <a:endParaRPr lang="pt-BR" sz="2700" dirty="0"/>
          </a:p>
        </p:txBody>
      </p:sp>
      <p:sp>
        <p:nvSpPr>
          <p:cNvPr id="24" name="TextBox 23"/>
          <p:cNvSpPr txBox="1"/>
          <p:nvPr/>
        </p:nvSpPr>
        <p:spPr>
          <a:xfrm>
            <a:off x="326358" y="2134444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Mestre de Israel.</a:t>
            </a:r>
            <a:endParaRPr lang="pt-BR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2644802" y="1644492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Questionar a fé.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3767" y="2163957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Conhecimento antigo.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8273" y="6420195"/>
            <a:ext cx="2048494" cy="3847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2500" u="sng" dirty="0">
                <a:latin typeface="+mj-lt"/>
              </a:rPr>
              <a:t>m</a:t>
            </a:r>
            <a:r>
              <a:rPr lang="pt-BR" sz="2500" u="sng" dirty="0" smtClean="0">
                <a:latin typeface="+mj-lt"/>
              </a:rPr>
              <a:t>estre de Israel</a:t>
            </a:r>
            <a:endParaRPr lang="pt-BR" sz="2500" u="sng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951" y="2885749"/>
            <a:ext cx="9136049" cy="2400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Lc 10.25-26 </a:t>
            </a:r>
          </a:p>
          <a:p>
            <a:r>
              <a:rPr lang="pt-BR" sz="2500" dirty="0" smtClean="0">
                <a:latin typeface="+mj-lt"/>
              </a:rPr>
              <a:t>E </a:t>
            </a:r>
            <a:r>
              <a:rPr lang="pt-BR" sz="2500" dirty="0">
                <a:latin typeface="+mj-lt"/>
              </a:rPr>
              <a:t>eis que certo homem, intérprete da Lei, se levantou com o intuito de pôr Jesus à prova e disse-lhe: Mestre, que farei para herdar a vida eterna?</a:t>
            </a:r>
          </a:p>
          <a:p>
            <a:r>
              <a:rPr lang="pt-BR" sz="2500" dirty="0" smtClean="0">
                <a:latin typeface="+mj-lt"/>
              </a:rPr>
              <a:t>Então</a:t>
            </a:r>
            <a:r>
              <a:rPr lang="pt-BR" sz="2500" dirty="0">
                <a:latin typeface="+mj-lt"/>
              </a:rPr>
              <a:t>, Jesus lhe perguntou: Que está escrito na Lei? Como interpretas?</a:t>
            </a:r>
          </a:p>
        </p:txBody>
      </p:sp>
    </p:spTree>
    <p:extLst>
      <p:ext uri="{BB962C8B-B14F-4D97-AF65-F5344CB8AC3E}">
        <p14:creationId xmlns:p14="http://schemas.microsoft.com/office/powerpoint/2010/main" val="31452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isso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Tú és mestre de Israel, e não sabes isto?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59198"/>
            <a:ext cx="9136049" cy="493981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Jesus: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  <a:endParaRPr lang="pt-BR" sz="5500" dirty="0">
              <a:solidFill>
                <a:schemeClr val="bg1"/>
              </a:solidFill>
            </a:endParaRPr>
          </a:p>
          <a:p>
            <a:endParaRPr lang="pt-BR" sz="3000" i="1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407" y="1632858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>
                <a:solidFill>
                  <a:schemeClr val="bg1"/>
                </a:solidFill>
              </a:rPr>
              <a:t>Pergunta</a:t>
            </a:r>
            <a:r>
              <a:rPr lang="pt-BR" sz="2700" i="1" dirty="0" smtClean="0">
                <a:solidFill>
                  <a:schemeClr val="bg1"/>
                </a:solidFill>
              </a:rPr>
              <a:t>...!</a:t>
            </a:r>
            <a:endParaRPr lang="pt-BR" sz="2700" dirty="0"/>
          </a:p>
        </p:txBody>
      </p:sp>
      <p:sp>
        <p:nvSpPr>
          <p:cNvPr id="24" name="TextBox 23"/>
          <p:cNvSpPr txBox="1"/>
          <p:nvPr/>
        </p:nvSpPr>
        <p:spPr>
          <a:xfrm>
            <a:off x="326358" y="2134444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Mestre de Israel.</a:t>
            </a:r>
            <a:endParaRPr lang="pt-BR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2644802" y="1644492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Questionar a fé.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3767" y="2163957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Conhecimento antigo.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8168" y="6418984"/>
            <a:ext cx="738498" cy="3847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2500" u="sng" dirty="0" smtClean="0">
                <a:latin typeface="+mj-lt"/>
              </a:rPr>
              <a:t>sabes</a:t>
            </a:r>
            <a:endParaRPr lang="pt-BR" sz="2500" u="sng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5474" y="2646071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Não sabes.</a:t>
            </a:r>
            <a:endParaRPr lang="pt-BR" sz="2700" dirty="0"/>
          </a:p>
        </p:txBody>
      </p:sp>
      <p:sp>
        <p:nvSpPr>
          <p:cNvPr id="15" name="TextBox 14"/>
          <p:cNvSpPr txBox="1"/>
          <p:nvPr/>
        </p:nvSpPr>
        <p:spPr>
          <a:xfrm>
            <a:off x="2507905" y="2675584"/>
            <a:ext cx="48481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Compreensão do milagre.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3777299"/>
            <a:ext cx="9136049" cy="1246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Ef 2.8-9</a:t>
            </a:r>
          </a:p>
          <a:p>
            <a:r>
              <a:rPr lang="pt-BR" sz="2500" dirty="0">
                <a:latin typeface="+mj-lt"/>
              </a:rPr>
              <a:t>Porque pela graça sois salvos, mediante a fé; e isto não vem de vós; é dom de </a:t>
            </a:r>
            <a:r>
              <a:rPr lang="pt-BR" sz="2500" dirty="0" smtClean="0">
                <a:latin typeface="+mj-lt"/>
              </a:rPr>
              <a:t>Deus; </a:t>
            </a:r>
            <a:r>
              <a:rPr lang="pt-BR" sz="2500" dirty="0">
                <a:latin typeface="+mj-lt"/>
              </a:rPr>
              <a:t>não de obras, para que ninguém se glorie.</a:t>
            </a:r>
          </a:p>
        </p:txBody>
      </p:sp>
    </p:spTree>
    <p:extLst>
      <p:ext uri="{BB962C8B-B14F-4D97-AF65-F5344CB8AC3E}">
        <p14:creationId xmlns:p14="http://schemas.microsoft.com/office/powerpoint/2010/main" val="156998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isso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Tú és mestre de Israel, e não sabes isto?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59198"/>
            <a:ext cx="9136049" cy="493981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Jesus: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  <a:endParaRPr lang="pt-BR" sz="5500" dirty="0">
              <a:solidFill>
                <a:schemeClr val="bg1"/>
              </a:solidFill>
            </a:endParaRPr>
          </a:p>
          <a:p>
            <a:endParaRPr lang="pt-BR" sz="3000" i="1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407" y="1632858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>
                <a:solidFill>
                  <a:schemeClr val="bg1"/>
                </a:solidFill>
              </a:rPr>
              <a:t>Pergunta</a:t>
            </a:r>
            <a:r>
              <a:rPr lang="pt-BR" sz="2700" i="1" dirty="0" smtClean="0">
                <a:solidFill>
                  <a:schemeClr val="bg1"/>
                </a:solidFill>
              </a:rPr>
              <a:t>...!</a:t>
            </a:r>
            <a:endParaRPr lang="pt-BR" sz="2700" dirty="0"/>
          </a:p>
        </p:txBody>
      </p:sp>
      <p:sp>
        <p:nvSpPr>
          <p:cNvPr id="24" name="TextBox 23"/>
          <p:cNvSpPr txBox="1"/>
          <p:nvPr/>
        </p:nvSpPr>
        <p:spPr>
          <a:xfrm>
            <a:off x="326358" y="2134444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Mestre de Israel.</a:t>
            </a:r>
            <a:endParaRPr lang="pt-BR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2644802" y="1644492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Questionar a fé.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3767" y="2163957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Conhecimento antigo.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8168" y="6418984"/>
            <a:ext cx="738498" cy="3847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2500" u="sng" dirty="0" smtClean="0">
                <a:latin typeface="+mj-lt"/>
              </a:rPr>
              <a:t>sabes</a:t>
            </a:r>
            <a:endParaRPr lang="pt-BR" sz="2500" u="sng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5474" y="2646071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Não sabes.</a:t>
            </a:r>
            <a:endParaRPr lang="pt-BR" sz="2700" dirty="0"/>
          </a:p>
        </p:txBody>
      </p:sp>
      <p:sp>
        <p:nvSpPr>
          <p:cNvPr id="15" name="TextBox 14"/>
          <p:cNvSpPr txBox="1"/>
          <p:nvPr/>
        </p:nvSpPr>
        <p:spPr>
          <a:xfrm>
            <a:off x="2507905" y="2675584"/>
            <a:ext cx="48481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Compreensão do milagre.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7951" y="3330986"/>
            <a:ext cx="9136049" cy="20159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Mt 19-25-26</a:t>
            </a:r>
          </a:p>
          <a:p>
            <a:r>
              <a:rPr lang="pt-BR" sz="2500" dirty="0" smtClean="0">
                <a:latin typeface="+mj-lt"/>
              </a:rPr>
              <a:t>Ouvindo </a:t>
            </a:r>
            <a:r>
              <a:rPr lang="pt-BR" sz="2500" dirty="0">
                <a:latin typeface="+mj-lt"/>
              </a:rPr>
              <a:t>isto, os discípulos ficaram grandemente </a:t>
            </a:r>
            <a:r>
              <a:rPr lang="pt-BR" sz="2500" dirty="0" smtClean="0">
                <a:latin typeface="+mj-lt"/>
              </a:rPr>
              <a:t>aterrorizados </a:t>
            </a:r>
            <a:r>
              <a:rPr lang="pt-BR" sz="2500" dirty="0">
                <a:latin typeface="+mj-lt"/>
              </a:rPr>
              <a:t>e disseram: Sendo assim, quem pode ser salvo?</a:t>
            </a:r>
          </a:p>
          <a:p>
            <a:r>
              <a:rPr lang="pt-BR" sz="2500" dirty="0" smtClean="0">
                <a:latin typeface="+mj-lt"/>
              </a:rPr>
              <a:t>Jesus</a:t>
            </a:r>
            <a:r>
              <a:rPr lang="pt-BR" sz="2500" dirty="0">
                <a:latin typeface="+mj-lt"/>
              </a:rPr>
              <a:t>, fitando neles o olhar, disse-lhes: Isto é impossível aos homens, mas para Deus tudo é possível.</a:t>
            </a:r>
          </a:p>
        </p:txBody>
      </p:sp>
    </p:spTree>
    <p:extLst>
      <p:ext uri="{BB962C8B-B14F-4D97-AF65-F5344CB8AC3E}">
        <p14:creationId xmlns:p14="http://schemas.microsoft.com/office/powerpoint/2010/main" val="361336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isso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Tú és mestre de Israel, e não sabes isto?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59198"/>
            <a:ext cx="9136049" cy="493981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Jesus: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  <a:endParaRPr lang="pt-BR" sz="5500" dirty="0">
              <a:solidFill>
                <a:schemeClr val="bg1"/>
              </a:solidFill>
            </a:endParaRPr>
          </a:p>
          <a:p>
            <a:endParaRPr lang="pt-BR" sz="3000" i="1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407" y="1632858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>
                <a:solidFill>
                  <a:schemeClr val="bg1"/>
                </a:solidFill>
              </a:rPr>
              <a:t>Pergunta</a:t>
            </a:r>
            <a:r>
              <a:rPr lang="pt-BR" sz="2700" i="1" dirty="0" smtClean="0">
                <a:solidFill>
                  <a:schemeClr val="bg1"/>
                </a:solidFill>
              </a:rPr>
              <a:t>...!</a:t>
            </a:r>
            <a:endParaRPr lang="pt-BR" sz="2700" dirty="0"/>
          </a:p>
        </p:txBody>
      </p:sp>
      <p:sp>
        <p:nvSpPr>
          <p:cNvPr id="24" name="TextBox 23"/>
          <p:cNvSpPr txBox="1"/>
          <p:nvPr/>
        </p:nvSpPr>
        <p:spPr>
          <a:xfrm>
            <a:off x="326358" y="2134444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Mestre de Israel.</a:t>
            </a:r>
            <a:endParaRPr lang="pt-BR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2644802" y="1644492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Questionar a fé.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3767" y="2163957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Conhecimento antigo.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8168" y="6418984"/>
            <a:ext cx="738498" cy="3847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2500" u="sng" dirty="0" smtClean="0">
                <a:latin typeface="+mj-lt"/>
              </a:rPr>
              <a:t>sabes</a:t>
            </a:r>
            <a:endParaRPr lang="pt-BR" sz="2500" u="sng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5474" y="2646071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Não sabes.</a:t>
            </a:r>
            <a:endParaRPr lang="pt-BR" sz="2700" dirty="0"/>
          </a:p>
        </p:txBody>
      </p:sp>
      <p:sp>
        <p:nvSpPr>
          <p:cNvPr id="15" name="TextBox 14"/>
          <p:cNvSpPr txBox="1"/>
          <p:nvPr/>
        </p:nvSpPr>
        <p:spPr>
          <a:xfrm>
            <a:off x="2507905" y="2675584"/>
            <a:ext cx="48481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Compreensão do milagre.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7951" y="3330986"/>
            <a:ext cx="9136049" cy="20159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Mt 19-25-26</a:t>
            </a:r>
          </a:p>
          <a:p>
            <a:r>
              <a:rPr lang="pt-BR" sz="2500" dirty="0" smtClean="0">
                <a:latin typeface="+mj-lt"/>
              </a:rPr>
              <a:t>Ouvindo </a:t>
            </a:r>
            <a:r>
              <a:rPr lang="pt-BR" sz="2500" dirty="0">
                <a:latin typeface="+mj-lt"/>
              </a:rPr>
              <a:t>isto, os discípulos ficaram grandemente </a:t>
            </a:r>
            <a:r>
              <a:rPr lang="pt-BR" sz="2500" b="1" u="sng" dirty="0" smtClean="0">
                <a:solidFill>
                  <a:srgbClr val="C00000"/>
                </a:solidFill>
                <a:latin typeface="+mj-lt"/>
              </a:rPr>
              <a:t>aterrorizados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latin typeface="+mj-lt"/>
              </a:rPr>
              <a:t>e disseram: Sendo assim, quem pode ser salvo?</a:t>
            </a:r>
          </a:p>
          <a:p>
            <a:r>
              <a:rPr lang="pt-BR" sz="2500" dirty="0" smtClean="0">
                <a:latin typeface="+mj-lt"/>
              </a:rPr>
              <a:t>Jesus</a:t>
            </a:r>
            <a:r>
              <a:rPr lang="pt-BR" sz="2500" dirty="0">
                <a:latin typeface="+mj-lt"/>
              </a:rPr>
              <a:t>, fitando neles o olhar, disse-lhes: Isto é impossível aos homens, mas para Deus tudo é possível.</a:t>
            </a:r>
          </a:p>
        </p:txBody>
      </p:sp>
    </p:spTree>
    <p:extLst>
      <p:ext uri="{BB962C8B-B14F-4D97-AF65-F5344CB8AC3E}">
        <p14:creationId xmlns:p14="http://schemas.microsoft.com/office/powerpoint/2010/main" val="248971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isso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Tú és mestre de Israel, e não sabes isto?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59198"/>
            <a:ext cx="9136049" cy="493981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Jesus: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  <a:endParaRPr lang="pt-BR" sz="5500" dirty="0">
              <a:solidFill>
                <a:schemeClr val="bg1"/>
              </a:solidFill>
            </a:endParaRPr>
          </a:p>
          <a:p>
            <a:endParaRPr lang="pt-BR" sz="3000" i="1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407" y="1632858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>
                <a:solidFill>
                  <a:schemeClr val="bg1"/>
                </a:solidFill>
              </a:rPr>
              <a:t>Pergunta</a:t>
            </a:r>
            <a:r>
              <a:rPr lang="pt-BR" sz="2700" i="1" dirty="0" smtClean="0">
                <a:solidFill>
                  <a:schemeClr val="bg1"/>
                </a:solidFill>
              </a:rPr>
              <a:t>...!</a:t>
            </a:r>
            <a:endParaRPr lang="pt-BR" sz="2700" dirty="0"/>
          </a:p>
        </p:txBody>
      </p:sp>
      <p:sp>
        <p:nvSpPr>
          <p:cNvPr id="24" name="TextBox 23"/>
          <p:cNvSpPr txBox="1"/>
          <p:nvPr/>
        </p:nvSpPr>
        <p:spPr>
          <a:xfrm>
            <a:off x="326358" y="2134444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Mestre de Israel.</a:t>
            </a:r>
            <a:endParaRPr lang="pt-BR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2644802" y="1644492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Questionar a fé.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3767" y="2163957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Conhecimento antigo.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8168" y="6418984"/>
            <a:ext cx="738498" cy="3847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2500" u="sng" dirty="0" smtClean="0">
                <a:latin typeface="+mj-lt"/>
              </a:rPr>
              <a:t>sabes</a:t>
            </a:r>
            <a:endParaRPr lang="pt-BR" sz="2500" u="sng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5474" y="2646071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Não sabes.</a:t>
            </a:r>
            <a:endParaRPr lang="pt-BR" sz="2700" dirty="0"/>
          </a:p>
        </p:txBody>
      </p:sp>
      <p:sp>
        <p:nvSpPr>
          <p:cNvPr id="15" name="TextBox 14"/>
          <p:cNvSpPr txBox="1"/>
          <p:nvPr/>
        </p:nvSpPr>
        <p:spPr>
          <a:xfrm>
            <a:off x="2507905" y="2675584"/>
            <a:ext cx="48481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Compreensão do milagre.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7951" y="3330986"/>
            <a:ext cx="9136049" cy="20159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Mt 19-25-26</a:t>
            </a:r>
          </a:p>
          <a:p>
            <a:r>
              <a:rPr lang="pt-BR" sz="2500" dirty="0" smtClean="0">
                <a:latin typeface="+mj-lt"/>
              </a:rPr>
              <a:t>Ouvindo </a:t>
            </a:r>
            <a:r>
              <a:rPr lang="pt-BR" sz="2500" dirty="0">
                <a:latin typeface="+mj-lt"/>
              </a:rPr>
              <a:t>isto, os discípulos ficaram grandemente </a:t>
            </a:r>
            <a:r>
              <a:rPr lang="pt-BR" sz="2500" b="1" u="sng" dirty="0" smtClean="0">
                <a:solidFill>
                  <a:srgbClr val="C00000"/>
                </a:solidFill>
                <a:latin typeface="+mj-lt"/>
              </a:rPr>
              <a:t>aterrorizados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latin typeface="+mj-lt"/>
              </a:rPr>
              <a:t>e disseram: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Sendo assim, quem pode ser salvo?</a:t>
            </a:r>
          </a:p>
          <a:p>
            <a:r>
              <a:rPr lang="pt-BR" sz="2500" dirty="0" smtClean="0">
                <a:latin typeface="+mj-lt"/>
              </a:rPr>
              <a:t>Jesus</a:t>
            </a:r>
            <a:r>
              <a:rPr lang="pt-BR" sz="2500" dirty="0">
                <a:latin typeface="+mj-lt"/>
              </a:rPr>
              <a:t>, fitando neles o olhar, disse-lhes: Isto é impossível aos homens, mas para Deus tudo é possível.</a:t>
            </a:r>
          </a:p>
        </p:txBody>
      </p:sp>
    </p:spTree>
    <p:extLst>
      <p:ext uri="{BB962C8B-B14F-4D97-AF65-F5344CB8AC3E}">
        <p14:creationId xmlns:p14="http://schemas.microsoft.com/office/powerpoint/2010/main" val="258356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5603421"/>
            <a:ext cx="9144000" cy="12464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A isso respondeu Nicodemos e disse a ele: </a:t>
            </a:r>
          </a:p>
          <a:p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Como pode acontecer estas coisas?</a:t>
            </a:r>
          </a:p>
          <a:p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Tú és mestre de Israel, e não sabes isto?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59198"/>
            <a:ext cx="9136049" cy="493981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Jesus: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  <a:endParaRPr lang="pt-BR" sz="5500" dirty="0">
              <a:solidFill>
                <a:schemeClr val="bg1"/>
              </a:solidFill>
            </a:endParaRPr>
          </a:p>
          <a:p>
            <a:endParaRPr lang="pt-BR" sz="3000" i="1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pPr algn="ctr"/>
            <a:endParaRPr lang="pt-BR" sz="500" dirty="0">
              <a:solidFill>
                <a:schemeClr val="bg1"/>
              </a:solidFill>
            </a:endParaRPr>
          </a:p>
          <a:p>
            <a:pPr algn="ctr"/>
            <a:endParaRPr lang="pt-BR" sz="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  <a:p>
            <a:endParaRPr lang="pt-BR" sz="3500" dirty="0" smtClean="0">
              <a:solidFill>
                <a:schemeClr val="bg1"/>
              </a:solidFill>
            </a:endParaRPr>
          </a:p>
          <a:p>
            <a:endParaRPr lang="pt-BR" sz="35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407" y="1632858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>
                <a:solidFill>
                  <a:schemeClr val="bg1"/>
                </a:solidFill>
              </a:rPr>
              <a:t>Pergunta</a:t>
            </a:r>
            <a:r>
              <a:rPr lang="pt-BR" sz="2700" i="1" dirty="0" smtClean="0">
                <a:solidFill>
                  <a:schemeClr val="bg1"/>
                </a:solidFill>
              </a:rPr>
              <a:t>...!</a:t>
            </a:r>
            <a:endParaRPr lang="pt-BR" sz="2700" dirty="0"/>
          </a:p>
        </p:txBody>
      </p:sp>
      <p:sp>
        <p:nvSpPr>
          <p:cNvPr id="24" name="TextBox 23"/>
          <p:cNvSpPr txBox="1"/>
          <p:nvPr/>
        </p:nvSpPr>
        <p:spPr>
          <a:xfrm>
            <a:off x="326358" y="2134444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Mestre de Israel.</a:t>
            </a:r>
            <a:endParaRPr lang="pt-BR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2644802" y="1644492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Questionar a fé.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3767" y="2163957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Conhecimento antigo.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8168" y="6418984"/>
            <a:ext cx="738498" cy="38472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t-BR" sz="2500" u="sng" dirty="0" smtClean="0">
                <a:latin typeface="+mj-lt"/>
              </a:rPr>
              <a:t>sabes</a:t>
            </a:r>
            <a:endParaRPr lang="pt-BR" sz="2500" u="sng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5474" y="2646071"/>
            <a:ext cx="39841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700" i="1" dirty="0" smtClean="0">
                <a:solidFill>
                  <a:schemeClr val="bg1"/>
                </a:solidFill>
              </a:rPr>
              <a:t>Não sabes.</a:t>
            </a:r>
            <a:endParaRPr lang="pt-BR" sz="2700" dirty="0"/>
          </a:p>
        </p:txBody>
      </p:sp>
      <p:sp>
        <p:nvSpPr>
          <p:cNvPr id="15" name="TextBox 14"/>
          <p:cNvSpPr txBox="1"/>
          <p:nvPr/>
        </p:nvSpPr>
        <p:spPr>
          <a:xfrm>
            <a:off x="2507905" y="2675584"/>
            <a:ext cx="48481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i="1" dirty="0" smtClean="0">
                <a:solidFill>
                  <a:srgbClr val="FFFF00"/>
                </a:solidFill>
                <a:sym typeface="Wingdings 3" panose="05040102010807070707" pitchFamily="18" charset="2"/>
              </a:rPr>
              <a:t> </a:t>
            </a:r>
            <a:r>
              <a:rPr lang="pt-BR" sz="2700" i="1" dirty="0" smtClean="0">
                <a:solidFill>
                  <a:srgbClr val="FFFF00"/>
                </a:solidFill>
              </a:rPr>
              <a:t>Compreensão do milagre.</a:t>
            </a:r>
            <a:endParaRPr lang="pt-BR" sz="2700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7951" y="3330986"/>
            <a:ext cx="9136049" cy="20159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C00000"/>
                </a:solidFill>
                <a:latin typeface="+mj-lt"/>
              </a:rPr>
              <a:t>Mt 19-25-26</a:t>
            </a:r>
          </a:p>
          <a:p>
            <a:r>
              <a:rPr lang="pt-BR" sz="2500" dirty="0" smtClean="0">
                <a:latin typeface="+mj-lt"/>
              </a:rPr>
              <a:t>Ouvindo </a:t>
            </a:r>
            <a:r>
              <a:rPr lang="pt-BR" sz="2500" dirty="0">
                <a:latin typeface="+mj-lt"/>
              </a:rPr>
              <a:t>isto, os discípulos ficaram grandemente </a:t>
            </a:r>
            <a:r>
              <a:rPr lang="pt-BR" sz="2500" b="1" u="sng" dirty="0" smtClean="0">
                <a:solidFill>
                  <a:srgbClr val="C00000"/>
                </a:solidFill>
                <a:latin typeface="+mj-lt"/>
              </a:rPr>
              <a:t>aterrorizados</a:t>
            </a:r>
            <a:r>
              <a:rPr lang="pt-BR" sz="2500" dirty="0" smtClean="0">
                <a:latin typeface="+mj-lt"/>
              </a:rPr>
              <a:t> </a:t>
            </a:r>
            <a:r>
              <a:rPr lang="pt-BR" sz="2500" dirty="0">
                <a:latin typeface="+mj-lt"/>
              </a:rPr>
              <a:t>e disseram: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Sendo assim, quem pode ser salvo?</a:t>
            </a:r>
          </a:p>
          <a:p>
            <a:r>
              <a:rPr lang="pt-BR" sz="2500" dirty="0" smtClean="0">
                <a:latin typeface="+mj-lt"/>
              </a:rPr>
              <a:t>Jesus</a:t>
            </a:r>
            <a:r>
              <a:rPr lang="pt-BR" sz="2500" dirty="0">
                <a:latin typeface="+mj-lt"/>
              </a:rPr>
              <a:t>, fitando neles o olhar, disse-lhes: Isto </a:t>
            </a:r>
            <a:r>
              <a:rPr lang="pt-BR" sz="2500" b="1" u="sng" dirty="0" smtClean="0">
                <a:solidFill>
                  <a:srgbClr val="C00000"/>
                </a:solidFill>
                <a:latin typeface="+mj-lt"/>
              </a:rPr>
              <a:t>é impossível aos homens</a:t>
            </a:r>
            <a:r>
              <a:rPr lang="pt-BR" sz="2500" dirty="0" smtClean="0">
                <a:latin typeface="+mj-lt"/>
              </a:rPr>
              <a:t>, </a:t>
            </a:r>
            <a:r>
              <a:rPr lang="pt-BR" sz="2500" dirty="0">
                <a:latin typeface="+mj-lt"/>
              </a:rPr>
              <a:t>mas para Deus tudo é possível.</a:t>
            </a:r>
          </a:p>
        </p:txBody>
      </p:sp>
    </p:spTree>
    <p:extLst>
      <p:ext uri="{BB962C8B-B14F-4D97-AF65-F5344CB8AC3E}">
        <p14:creationId xmlns:p14="http://schemas.microsoft.com/office/powerpoint/2010/main" val="253962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80925" y="7163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4059" y="3438165"/>
            <a:ext cx="9221379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há fé genuína e se há regeneração divina, então deve haver mudança de vida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207" y="1369569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somos diante de Deus.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1485" y="1881197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Deus é diante de nós.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598" y="2400990"/>
            <a:ext cx="8916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o evangelho que conhecemos e pregamos.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752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Porque ela não é uma consequência natural.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7951" y="5113565"/>
            <a:ext cx="9144000" cy="17389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aquilo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sabemos falamos,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aquilo que vimos testificamos,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aceitais o nosso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vos falei das coisas da terra e não credes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crereis se vos falar das coisas celestiais?</a:t>
            </a:r>
          </a:p>
        </p:txBody>
      </p:sp>
    </p:spTree>
    <p:extLst>
      <p:ext uri="{BB962C8B-B14F-4D97-AF65-F5344CB8AC3E}">
        <p14:creationId xmlns:p14="http://schemas.microsoft.com/office/powerpoint/2010/main" val="1280660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Porque ela não é uma consequência natural.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7951" y="5113565"/>
            <a:ext cx="9144000" cy="17389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Em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aquilo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falamos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aquilo que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vimos testificamos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aceitais o nosso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Se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vos falei das coisas da terra e não credes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crereis se vos falar das coisas celestiais?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2079" y="977677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10 – Não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sabes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079" y="1779417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11 –        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sabemos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521" y="2731915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12 –        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testificamos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9963" y="1020301"/>
            <a:ext cx="6156085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SPIonic" panose="00000400000000000000" pitchFamily="2" charset="0"/>
              </a:rPr>
              <a:t>ginw&amp;skw</a:t>
            </a:r>
            <a:r>
              <a:rPr lang="pt-BR" sz="3200" dirty="0" smtClean="0">
                <a:latin typeface="+mj-lt"/>
              </a:rPr>
              <a:t>/ginõskõ - conhecer</a:t>
            </a:r>
            <a:endParaRPr lang="pt-BR" sz="3200" dirty="0">
              <a:latin typeface="SPIonic" panose="000004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420" y="1842173"/>
            <a:ext cx="5708929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SPIonic" panose="00000400000000000000" pitchFamily="2" charset="0"/>
              </a:rPr>
              <a:t>ei)dw&amp;</a:t>
            </a:r>
            <a:r>
              <a:rPr lang="pt-BR" sz="3200" dirty="0" smtClean="0">
                <a:latin typeface="+mj-lt"/>
              </a:rPr>
              <a:t>/eidõ – perceber, notar</a:t>
            </a:r>
            <a:endParaRPr lang="pt-BR" sz="3200" dirty="0">
              <a:latin typeface="SPIonic" panose="000004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3077" y="2681918"/>
            <a:ext cx="5292971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SPIonic" panose="00000400000000000000" pitchFamily="2" charset="0"/>
              </a:rPr>
              <a:t>marture&amp;w</a:t>
            </a:r>
            <a:r>
              <a:rPr lang="pt-BR" sz="3200" dirty="0" smtClean="0">
                <a:latin typeface="+mj-lt"/>
              </a:rPr>
              <a:t>/martureõ – martir; testemunha; fé viva.</a:t>
            </a:r>
            <a:endParaRPr lang="pt-BR" sz="3200" dirty="0">
              <a:latin typeface="SPIonic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93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4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Porque ela não é uma consequência natural.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7951" y="5113565"/>
            <a:ext cx="9144000" cy="17389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Em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aquilo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sabemos falamos,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aquilo que vimos testificamos,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aceitais o nosso testemunho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Se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vos falei das coisas da terra e não credes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crereis se vos falar das coisas celestiais?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2079" y="977677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10 – Não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sabes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079" y="1779417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11 –        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sabemos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521" y="2731915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12 –        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testificamos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9963" y="1020301"/>
            <a:ext cx="6156085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SPIonic" panose="00000400000000000000" pitchFamily="2" charset="0"/>
              </a:rPr>
              <a:t>ginw&amp;skw</a:t>
            </a:r>
            <a:r>
              <a:rPr lang="pt-BR" sz="3200" dirty="0" smtClean="0">
                <a:latin typeface="+mj-lt"/>
              </a:rPr>
              <a:t>/ginõskõ - conhecer</a:t>
            </a:r>
            <a:endParaRPr lang="pt-BR" sz="3200" dirty="0">
              <a:latin typeface="SPIonic" panose="000004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420" y="1842173"/>
            <a:ext cx="5708929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SPIonic" panose="00000400000000000000" pitchFamily="2" charset="0"/>
              </a:rPr>
              <a:t>ei)dw&amp;</a:t>
            </a:r>
            <a:r>
              <a:rPr lang="pt-BR" sz="3200" dirty="0" smtClean="0">
                <a:latin typeface="+mj-lt"/>
              </a:rPr>
              <a:t>/eidõ – perceber, notar</a:t>
            </a:r>
            <a:endParaRPr lang="pt-BR" sz="3200" dirty="0">
              <a:latin typeface="SPIonic" panose="000004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3077" y="2681918"/>
            <a:ext cx="5292971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SPIonic" panose="00000400000000000000" pitchFamily="2" charset="0"/>
              </a:rPr>
              <a:t>marture&amp;w</a:t>
            </a:r>
            <a:r>
              <a:rPr lang="pt-BR" sz="3200" dirty="0" smtClean="0">
                <a:latin typeface="+mj-lt"/>
              </a:rPr>
              <a:t>/martureõ – martir; testemunha; fé viva.</a:t>
            </a:r>
            <a:endParaRPr lang="pt-BR" sz="3200" dirty="0">
              <a:latin typeface="SPIonic" panose="000004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349" y="4202903"/>
            <a:ext cx="89154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+mj-lt"/>
              </a:rPr>
              <a:t>Não pode se tornar testemunha – fé em Cristo.</a:t>
            </a:r>
            <a:endParaRPr lang="pt-BR" sz="3200" dirty="0">
              <a:latin typeface="SPIonic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68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Porque ela não é uma consequência natural.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7951" y="5113565"/>
            <a:ext cx="9144000" cy="17389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Em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aquilo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sabemos falamos,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aquilo que vimos testificamos,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aceitais o nosso testemunho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Se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vos falei das coisas da terra 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credes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crereis se vos falar das coisas celestiais?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2079" y="977677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10 – Não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sabes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079" y="1779417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11 –        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sabemos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521" y="2731915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12 –        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testificamos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7021" y="1020301"/>
            <a:ext cx="5209027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+mj-lt"/>
              </a:rPr>
              <a:t>Não se torna testemunha.</a:t>
            </a:r>
          </a:p>
          <a:p>
            <a:pPr algn="ctr"/>
            <a:r>
              <a:rPr lang="pt-BR" sz="3200" dirty="0" smtClean="0">
                <a:latin typeface="+mj-lt"/>
              </a:rPr>
              <a:t>Não pode crer.</a:t>
            </a:r>
            <a:endParaRPr lang="pt-BR" sz="3200" dirty="0">
              <a:latin typeface="SPIonic" panose="000004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349" y="4202903"/>
            <a:ext cx="89154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+mj-lt"/>
              </a:rPr>
              <a:t>Não pode se tornar testemunha – fé em Cristo.</a:t>
            </a:r>
            <a:endParaRPr lang="pt-BR" sz="3200" dirty="0">
              <a:latin typeface="SPIonic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71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Porque ela não é uma consequência natural.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7951" y="5113565"/>
            <a:ext cx="9144000" cy="17389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Em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aquilo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sabemos falamos,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aquilo que vimos testificamos,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aceitais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nosso testemunho.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Se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vos falei das coisas da terra 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credes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crereis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vos falar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das coisas celestiais?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2079" y="977677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10 – Não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sabes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079" y="1779417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11 –        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sabemos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521" y="2731915"/>
            <a:ext cx="55027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+mj-lt"/>
              </a:rPr>
              <a:t>12 –         </a:t>
            </a:r>
            <a:r>
              <a:rPr lang="pt-BR" sz="2900" b="1" u="sng" dirty="0" smtClean="0">
                <a:solidFill>
                  <a:srgbClr val="C00000"/>
                </a:solidFill>
                <a:latin typeface="+mj-lt"/>
              </a:rPr>
              <a:t>testificamos</a:t>
            </a:r>
            <a:r>
              <a:rPr lang="pt-BR" sz="2900" dirty="0" smtClean="0">
                <a:latin typeface="+mj-lt"/>
              </a:rPr>
              <a:t>...</a:t>
            </a:r>
            <a:endParaRPr lang="pt-BR" sz="29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7021" y="1020301"/>
            <a:ext cx="5209027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+mj-lt"/>
              </a:rPr>
              <a:t>Não se torna testemunha.</a:t>
            </a:r>
          </a:p>
          <a:p>
            <a:pPr algn="ctr"/>
            <a:r>
              <a:rPr lang="pt-BR" sz="3200" dirty="0" smtClean="0">
                <a:latin typeface="+mj-lt"/>
              </a:rPr>
              <a:t>Não pode crer.</a:t>
            </a:r>
            <a:endParaRPr lang="pt-BR" sz="3200" dirty="0">
              <a:latin typeface="SPIonic" panose="000004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349" y="4202903"/>
            <a:ext cx="89154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+mj-lt"/>
              </a:rPr>
              <a:t>Não pode se tornar testemunha – fé em Cristo.</a:t>
            </a:r>
            <a:endParaRPr lang="pt-BR" sz="3200" dirty="0">
              <a:latin typeface="SPIonic" panose="00000400000000000000" pitchFamily="2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-8165" y="5165218"/>
            <a:ext cx="6825343" cy="819618"/>
          </a:xfrm>
          <a:prstGeom prst="wedgeRoundRectCallout">
            <a:avLst>
              <a:gd name="adj1" fmla="val -38542"/>
              <a:gd name="adj2" fmla="val 107592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chemeClr val="tx1"/>
                </a:solidFill>
                <a:latin typeface="SPIonic" panose="00000400000000000000" pitchFamily="2" charset="0"/>
              </a:rPr>
              <a:t>e</a:t>
            </a:r>
            <a:r>
              <a:rPr lang="en-US" sz="2800" dirty="0" err="1" smtClean="0">
                <a:solidFill>
                  <a:schemeClr val="tx1"/>
                </a:solidFill>
                <a:latin typeface="SPIonic" panose="00000400000000000000" pitchFamily="2" charset="0"/>
              </a:rPr>
              <a:t>i</a:t>
            </a:r>
            <a:r>
              <a:rPr lang="pt-BR" sz="2800" dirty="0" smtClean="0">
                <a:solidFill>
                  <a:schemeClr val="tx1"/>
                </a:solidFill>
                <a:latin typeface="SPIonic" panose="00000400000000000000" pitchFamily="2" charset="0"/>
              </a:rPr>
              <a:t>}</a:t>
            </a:r>
            <a:r>
              <a:rPr lang="en-US" sz="2800" dirty="0" smtClean="0">
                <a:solidFill>
                  <a:schemeClr val="tx1"/>
                </a:solidFill>
                <a:latin typeface="SPIonic" panose="00000400000000000000" pitchFamily="2" charset="0"/>
              </a:rPr>
              <a:t>pw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/ </a:t>
            </a:r>
            <a:r>
              <a:rPr lang="en-US" sz="2800" dirty="0" err="1" smtClean="0">
                <a:solidFill>
                  <a:schemeClr val="tx1"/>
                </a:solidFill>
                <a:latin typeface="+mj-lt"/>
              </a:rPr>
              <a:t>eipõ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 – </a:t>
            </a:r>
            <a:r>
              <a:rPr lang="en-US" sz="2800" dirty="0" err="1" smtClean="0">
                <a:solidFill>
                  <a:schemeClr val="tx1"/>
                </a:solidFill>
                <a:latin typeface="+mj-lt"/>
              </a:rPr>
              <a:t>aoristo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 – </a:t>
            </a:r>
            <a:r>
              <a:rPr lang="en-US" sz="2800" dirty="0" err="1" smtClean="0">
                <a:solidFill>
                  <a:schemeClr val="tx1"/>
                </a:solidFill>
                <a:latin typeface="+mj-lt"/>
              </a:rPr>
              <a:t>passado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j-lt"/>
              </a:rPr>
              <a:t>subjuntivo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.</a:t>
            </a:r>
            <a:endParaRPr lang="pt-BR" sz="2800" dirty="0">
              <a:solidFill>
                <a:schemeClr val="tx1"/>
              </a:solidFill>
              <a:latin typeface="SPIonic" panose="000004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27020" y="2369679"/>
            <a:ext cx="5209027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+mj-lt"/>
              </a:rPr>
              <a:t>Impossível crer.</a:t>
            </a:r>
            <a:endParaRPr lang="pt-BR" sz="3200" dirty="0">
              <a:latin typeface="SPIonic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37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Porque ela não é uma consequência natural.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7951" y="5113565"/>
            <a:ext cx="9144000" cy="17389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Em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aquilo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sabemos falamos,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aquilo que vimos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testificamos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aceitais o nosso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Se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vos falei das coisas da terra e não credes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crereis se vos falar das coisas celestiais?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4786" y="870445"/>
            <a:ext cx="8409214" cy="17851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200" dirty="0"/>
              <a:t>26  E foram ter com João e lhe disseram: Mestre, aquele que estava contigo além do Jordão, do qual tens dado </a:t>
            </a:r>
            <a:r>
              <a:rPr lang="pt-BR" sz="2200" b="1" u="sng" dirty="0">
                <a:solidFill>
                  <a:srgbClr val="C00000"/>
                </a:solidFill>
              </a:rPr>
              <a:t>testemunho</a:t>
            </a:r>
            <a:r>
              <a:rPr lang="pt-BR" sz="2200" dirty="0">
                <a:solidFill>
                  <a:srgbClr val="C00000"/>
                </a:solidFill>
              </a:rPr>
              <a:t>, </a:t>
            </a:r>
            <a:r>
              <a:rPr lang="pt-BR" sz="2200" dirty="0"/>
              <a:t>está batizando, e todos lhe saem ao encontro.</a:t>
            </a:r>
          </a:p>
          <a:p>
            <a:r>
              <a:rPr lang="pt-BR" sz="2200" dirty="0"/>
              <a:t>27  Respondeu João: </a:t>
            </a:r>
            <a:r>
              <a:rPr lang="pt-BR" sz="2200" b="1" u="sng" dirty="0">
                <a:solidFill>
                  <a:srgbClr val="C00000"/>
                </a:solidFill>
              </a:rPr>
              <a:t>O homem não pode receber coisa alguma se do céu não lhe for dada</a:t>
            </a:r>
            <a:r>
              <a:rPr lang="pt-BR" sz="2200" b="1" u="sng" dirty="0" smtClean="0">
                <a:solidFill>
                  <a:srgbClr val="C00000"/>
                </a:solidFill>
              </a:rPr>
              <a:t>.</a:t>
            </a:r>
            <a:endParaRPr lang="pt-BR" sz="2200" b="1" u="sng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835" y="2837513"/>
            <a:ext cx="8409214" cy="21236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200" dirty="0"/>
              <a:t>31  Quem vem das alturas certamente está acima de todos; quem vem da terra é terreno e fala da terra; quem veio do céu está acima de todos</a:t>
            </a:r>
          </a:p>
          <a:p>
            <a:r>
              <a:rPr lang="pt-BR" sz="2200" dirty="0"/>
              <a:t>32  e </a:t>
            </a:r>
            <a:r>
              <a:rPr lang="pt-BR" sz="2200" b="1" u="sng" dirty="0">
                <a:solidFill>
                  <a:srgbClr val="C00000"/>
                </a:solidFill>
              </a:rPr>
              <a:t>testifica </a:t>
            </a:r>
            <a:r>
              <a:rPr lang="pt-BR" sz="2200" dirty="0"/>
              <a:t>o que tem visto e ouvido; contudo, </a:t>
            </a:r>
            <a:r>
              <a:rPr lang="pt-BR" sz="2200" b="1" u="sng" dirty="0">
                <a:solidFill>
                  <a:srgbClr val="C00000"/>
                </a:solidFill>
              </a:rPr>
              <a:t>ninguém aceita o seu testemunho.</a:t>
            </a:r>
          </a:p>
          <a:p>
            <a:r>
              <a:rPr lang="pt-BR" sz="2200" dirty="0"/>
              <a:t>33  Quem, todavia, </a:t>
            </a:r>
            <a:r>
              <a:rPr lang="pt-BR" sz="2200" b="1" u="sng" dirty="0">
                <a:solidFill>
                  <a:srgbClr val="C00000"/>
                </a:solidFill>
              </a:rPr>
              <a:t>lhe aceita o testemunho</a:t>
            </a:r>
            <a:r>
              <a:rPr lang="pt-BR" sz="2200" dirty="0"/>
              <a:t>, por sua vez, </a:t>
            </a:r>
            <a:r>
              <a:rPr lang="pt-BR" sz="2200" b="1" u="sng" dirty="0">
                <a:solidFill>
                  <a:srgbClr val="C00000"/>
                </a:solidFill>
              </a:rPr>
              <a:t>certifica que Deus é verdadeiro</a:t>
            </a:r>
            <a:r>
              <a:rPr lang="pt-BR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531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80925" y="7163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4059" y="3438165"/>
            <a:ext cx="9221379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há fé genuína e se há regeneração divina, então deve haver mudança de vida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207" y="1369569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somos diante de Deus.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1485" y="1881197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Deus é diante de nós.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598" y="2400990"/>
            <a:ext cx="8916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o evangelho que conhecemos e pregamos.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243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770777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506" y="153821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</a:t>
            </a:r>
            <a:r>
              <a:rPr lang="pt-BR" sz="3200" dirty="0">
                <a:solidFill>
                  <a:schemeClr val="tx1"/>
                </a:solidFill>
              </a:rPr>
              <a:t>2 – Porque ela não é uma consequência natural. </a:t>
            </a:r>
          </a:p>
        </p:txBody>
      </p:sp>
      <p:sp>
        <p:nvSpPr>
          <p:cNvPr id="9" name="Retângulo 3"/>
          <p:cNvSpPr/>
          <p:nvPr/>
        </p:nvSpPr>
        <p:spPr>
          <a:xfrm>
            <a:off x="280925" y="169340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627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– A perplexidade nos faz ver o dom de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5942365"/>
            <a:ext cx="9144000" cy="91563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jamais foi para o céu,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aquele que do céu desceu,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Filho do Homem,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no céu. </a:t>
            </a:r>
            <a:endParaRPr lang="pt-BR" sz="2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1557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– A perplexidade nos faz ver o dom de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5942365"/>
            <a:ext cx="9144000" cy="91563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jamais foi para o céu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aquele que do céu desceu,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Filho do Homem,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no céu. </a:t>
            </a:r>
            <a:endParaRPr lang="pt-BR" sz="2500" dirty="0" smtClean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24447" y="2606936"/>
            <a:ext cx="6879203" cy="76051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sz="4500" dirty="0" smtClean="0"/>
              <a:t>DÁDIVA – DOM - PRESENTE</a:t>
            </a:r>
            <a:endParaRPr lang="pt-BR" sz="4500" dirty="0"/>
          </a:p>
        </p:txBody>
      </p:sp>
      <p:sp>
        <p:nvSpPr>
          <p:cNvPr id="8" name="Down Arrow 7"/>
          <p:cNvSpPr/>
          <p:nvPr/>
        </p:nvSpPr>
        <p:spPr>
          <a:xfrm>
            <a:off x="3959678" y="1183821"/>
            <a:ext cx="791936" cy="11511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25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– A perplexidade nos faz ver o dom de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5942365"/>
            <a:ext cx="9144000" cy="91563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jamais foi para o céu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aquele que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céu desceu,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Filho do Homem,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no céu. </a:t>
            </a:r>
            <a:endParaRPr lang="pt-BR" sz="2500" u="sng" dirty="0" smtClean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24447" y="2606936"/>
            <a:ext cx="6879203" cy="76051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sz="4500" dirty="0" smtClean="0"/>
              <a:t>DÁDIVA – DOM - PRESENTE</a:t>
            </a:r>
            <a:endParaRPr lang="pt-BR" sz="4500" dirty="0"/>
          </a:p>
        </p:txBody>
      </p:sp>
      <p:sp>
        <p:nvSpPr>
          <p:cNvPr id="8" name="Down Arrow 7"/>
          <p:cNvSpPr/>
          <p:nvPr/>
        </p:nvSpPr>
        <p:spPr>
          <a:xfrm>
            <a:off x="3959678" y="1183821"/>
            <a:ext cx="791936" cy="11511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147170" y="4246198"/>
            <a:ext cx="8833756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 smtClean="0">
                <a:solidFill>
                  <a:schemeClr val="tx1"/>
                </a:solidFill>
                <a:latin typeface="+mj-lt"/>
              </a:rPr>
              <a:t>16</a:t>
            </a:r>
            <a:r>
              <a:rPr lang="pt-BR" sz="28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... Porque Deus amou ao mundo de tal maneira que deu o seu Filho unigênito, para que todo o que nele crê não pereça, mas tenha a vida eterna.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4545" y="921509"/>
            <a:ext cx="8409214" cy="306237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BR" sz="3500" dirty="0" smtClean="0">
              <a:solidFill>
                <a:schemeClr val="bg1"/>
              </a:solidFill>
            </a:endParaRPr>
          </a:p>
          <a:p>
            <a:pPr algn="ctr"/>
            <a:r>
              <a:rPr lang="pt-BR" sz="3500" dirty="0" smtClean="0">
                <a:solidFill>
                  <a:schemeClr val="bg1"/>
                </a:solidFill>
              </a:rPr>
              <a:t>“Não fico surpreso com aquilo que Deus pode fazer. O que me surpreende é o que Ele fez, e fez por mim.” </a:t>
            </a:r>
          </a:p>
          <a:p>
            <a:pPr algn="ctr"/>
            <a:endParaRPr lang="pt-BR" sz="3500" dirty="0">
              <a:solidFill>
                <a:schemeClr val="bg1"/>
              </a:solidFill>
            </a:endParaRPr>
          </a:p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38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80925" y="7163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4059" y="3438165"/>
            <a:ext cx="9221379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há fé genuína e se há regeneração divina, então deve haver mudança de vida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207" y="1369569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somos diante de Deus.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1485" y="1881197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Deus é diante de nós.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598" y="2400990"/>
            <a:ext cx="8916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o evangelho que conhecemos e pregamos.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648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951" y="5525989"/>
            <a:ext cx="9144000" cy="13272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como Moisés levantou a serpente no deserto,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necessário que seja levantado o Filho do Homem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todo o que crê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nele tenha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eterna. </a:t>
            </a:r>
          </a:p>
        </p:txBody>
      </p:sp>
      <p:sp>
        <p:nvSpPr>
          <p:cNvPr id="6" name="Rectangle 5"/>
          <p:cNvSpPr/>
          <p:nvPr/>
        </p:nvSpPr>
        <p:spPr>
          <a:xfrm>
            <a:off x="-7951" y="-2109"/>
            <a:ext cx="9144000" cy="1161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4 – A perplexidade nos faz perceber a necessidade de um salvador.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105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161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4 – A perplexidade nos faz perceber a necessidade de um salvador.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5525989"/>
            <a:ext cx="9144000" cy="13272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como Moisés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levantou a serpente no deserto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necessário que seja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levantado o Filho do Homem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15 para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todo o que crê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nele tenha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eterna. </a:t>
            </a:r>
          </a:p>
        </p:txBody>
      </p:sp>
    </p:spTree>
    <p:extLst>
      <p:ext uri="{BB962C8B-B14F-4D97-AF65-F5344CB8AC3E}">
        <p14:creationId xmlns:p14="http://schemas.microsoft.com/office/powerpoint/2010/main" val="354449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161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4 – A perplexidade nos faz perceber a necessidade de um salvador.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5525989"/>
            <a:ext cx="9144000" cy="13272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como Moisés levantou a serpente no deserto,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necessário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seja levantado o Filho do Homem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15 para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todo o que crê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nele tenha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eterna. </a:t>
            </a:r>
          </a:p>
        </p:txBody>
      </p:sp>
    </p:spTree>
    <p:extLst>
      <p:ext uri="{BB962C8B-B14F-4D97-AF65-F5344CB8AC3E}">
        <p14:creationId xmlns:p14="http://schemas.microsoft.com/office/powerpoint/2010/main" val="353945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161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4 – A perplexidade nos faz perceber a necessidade de um salvador.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5525989"/>
            <a:ext cx="9144000" cy="13272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como Moisés levantou a serpente no deserto, 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necessário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seja levantado o Filho do Homem</a:t>
            </a:r>
            <a:r>
              <a:rPr lang="pt-BR" sz="2500" dirty="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15 para 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todo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crê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nele tenha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vida eterna</a:t>
            </a:r>
            <a:r>
              <a:rPr lang="pt-BR" sz="25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7587" y="1641022"/>
            <a:ext cx="8409214" cy="3062377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Não existe fé salvadora, existe fé naquele que salva.</a:t>
            </a:r>
          </a:p>
          <a:p>
            <a:pPr algn="ctr"/>
            <a:endParaRPr lang="pt-BR" sz="3500" dirty="0"/>
          </a:p>
          <a:p>
            <a:pPr algn="ctr"/>
            <a:r>
              <a:rPr lang="pt-BR" sz="3500" dirty="0" smtClean="0"/>
              <a:t>Se o homem pudesse encontrar a salvação sozinho, ele nunca desejaria um salvador. 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25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80925" y="7163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4059" y="3438165"/>
            <a:ext cx="9221379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há fé genuína e se há regeneração divina, então deve haver mudança de vida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207" y="1369569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somos diante de Deus.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1485" y="1881197"/>
            <a:ext cx="86538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quem Deus é diante de nós.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598" y="2400990"/>
            <a:ext cx="8916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Afeta o evangelho que conhecemos e pregamos.</a:t>
            </a:r>
            <a:endParaRPr lang="pt-BR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497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80925" y="716347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A fé é um milagre que causa perplexidade (</a:t>
            </a:r>
            <a:r>
              <a:rPr lang="pt-BR" sz="2600" b="1" dirty="0" smtClean="0">
                <a:solidFill>
                  <a:srgbClr val="C00000"/>
                </a:solidFill>
              </a:rPr>
              <a:t>3.9-15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594483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1 – Porque ela é impossível ao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951" y="2365535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2 – Porque ela não é uma consequência natural.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7951" y="3141142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3 – A perplexidade nos faz ver o dom de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7951" y="3916753"/>
            <a:ext cx="9144000" cy="1161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4 – A perplexidade nos faz perceber a necessidade de um salvador.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84059" y="3438165"/>
            <a:ext cx="9221379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há fé genuína e se há regeneração divina, então deve haver mudança de vida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569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4207" y="749084"/>
            <a:ext cx="86538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que a salvação causou em você?</a:t>
            </a:r>
            <a:endParaRPr lang="pt-BR" sz="5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1116" y="2534188"/>
            <a:ext cx="865381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 que a salvação ainda causa em sua vida?</a:t>
            </a:r>
            <a:endParaRPr lang="pt-BR" sz="5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680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2892</TotalTime>
  <Words>2893</Words>
  <Application>Microsoft Office PowerPoint</Application>
  <PresentationFormat>On-screen Show (4:3)</PresentationFormat>
  <Paragraphs>462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Calibri Light</vt:lpstr>
      <vt:lpstr>Century Gothic</vt:lpstr>
      <vt:lpstr>SPIonic</vt:lpstr>
      <vt:lpstr>Times New Roman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249</cp:revision>
  <dcterms:created xsi:type="dcterms:W3CDTF">2015-02-28T18:51:08Z</dcterms:created>
  <dcterms:modified xsi:type="dcterms:W3CDTF">2015-06-14T20:23:14Z</dcterms:modified>
</cp:coreProperties>
</file>